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quada One" charset="1" panose="02000000000000000000"/>
      <p:regular r:id="rId10"/>
    </p:embeddedFont>
    <p:embeddedFont>
      <p:font typeface="JetBrains Mono" charset="1" panose="02010509020102050004"/>
      <p:regular r:id="rId11"/>
    </p:embeddedFont>
    <p:embeddedFont>
      <p:font typeface="JetBrains Mono Bold" charset="1" panose="02010809030102050004"/>
      <p:regular r:id="rId12"/>
    </p:embeddedFont>
    <p:embeddedFont>
      <p:font typeface="JetBrains Mono Italics" charset="1" panose="02010509020102050004"/>
      <p:regular r:id="rId13"/>
    </p:embeddedFont>
    <p:embeddedFont>
      <p:font typeface="JetBrains Mono Bold Italics" charset="1" panose="02010809030102050004"/>
      <p:regular r:id="rId14"/>
    </p:embeddedFont>
    <p:embeddedFont>
      <p:font typeface="JetBrains Mono Medium" charset="1" panose="02010609020102050004"/>
      <p:regular r:id="rId15"/>
    </p:embeddedFont>
    <p:embeddedFont>
      <p:font typeface="JetBrains Mono Medium Italics" charset="1" panose="02010609020102050004"/>
      <p:regular r:id="rId16"/>
    </p:embeddedFont>
    <p:embeddedFont>
      <p:font typeface="JetBrains Mono Ultra-Bold" charset="1" panose="02010909030102050004"/>
      <p:regular r:id="rId17"/>
    </p:embeddedFont>
    <p:embeddedFont>
      <p:font typeface="JetBrains Mono Ultra-Bold Italics" charset="1" panose="020109090301020500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3.gif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2" Target="../media/image6.gif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.gif" Type="http://schemas.openxmlformats.org/officeDocument/2006/relationships/image"/><Relationship Id="rId8" Target="../media/image3.gif" Type="http://schemas.openxmlformats.org/officeDocument/2006/relationships/image"/><Relationship Id="rId9" Target="../media/image11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3.gif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3.gif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3.gif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25.png" Type="http://schemas.openxmlformats.org/officeDocument/2006/relationships/image"/><Relationship Id="rId7" Target="../media/image26.jpeg" Type="http://schemas.openxmlformats.org/officeDocument/2006/relationships/image"/><Relationship Id="rId8" Target="../media/image2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333" t="0" r="3333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-2700000">
            <a:off x="-450062" y="5349780"/>
            <a:ext cx="100584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5" id="5"/>
          <p:cNvSpPr/>
          <p:nvPr/>
        </p:nvSpPr>
        <p:spPr>
          <a:xfrm rot="-2700000">
            <a:off x="555251" y="2732157"/>
            <a:ext cx="100584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459849" y="1747369"/>
            <a:ext cx="515935" cy="41030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29000"/>
          </a:blip>
          <a:srcRect l="0" t="0" r="0" b="0"/>
          <a:stretch>
            <a:fillRect/>
          </a:stretch>
        </p:blipFill>
        <p:spPr>
          <a:xfrm flipH="false" flipV="false" rot="0">
            <a:off x="1584390" y="7993632"/>
            <a:ext cx="881025" cy="700646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-2700000">
            <a:off x="5849765" y="503485"/>
            <a:ext cx="3368557" cy="117795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531508" y="0"/>
            <a:ext cx="1756492" cy="2359467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975784" y="1213341"/>
            <a:ext cx="1053922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JetBrains Mono Bold"/>
              </a:rPr>
              <a:t> FPGA Project</a:t>
            </a:r>
          </a:p>
        </p:txBody>
      </p:sp>
      <p:sp>
        <p:nvSpPr>
          <p:cNvPr name="AutoShape 11" id="11"/>
          <p:cNvSpPr/>
          <p:nvPr/>
        </p:nvSpPr>
        <p:spPr>
          <a:xfrm rot="-2700000">
            <a:off x="-5804073" y="4803363"/>
            <a:ext cx="100584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2" id="12"/>
          <p:cNvSpPr/>
          <p:nvPr/>
        </p:nvSpPr>
        <p:spPr>
          <a:xfrm rot="-2700000">
            <a:off x="-5980491" y="3008986"/>
            <a:ext cx="100584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3" id="13"/>
          <p:cNvSpPr/>
          <p:nvPr/>
        </p:nvSpPr>
        <p:spPr>
          <a:xfrm rot="-2700000">
            <a:off x="-963690" y="954652"/>
            <a:ext cx="3368557" cy="11779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4" id="14"/>
          <p:cNvSpPr/>
          <p:nvPr/>
        </p:nvSpPr>
        <p:spPr>
          <a:xfrm rot="-2700000">
            <a:off x="-269470" y="-907847"/>
            <a:ext cx="100584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3">
            <a:alphaModFix amt="29000"/>
          </a:blip>
          <a:srcRect l="0" t="0" r="0" b="0"/>
          <a:stretch>
            <a:fillRect/>
          </a:stretch>
        </p:blipFill>
        <p:spPr>
          <a:xfrm flipH="false" flipV="false" rot="0">
            <a:off x="2902908" y="420734"/>
            <a:ext cx="881025" cy="700646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15712858" y="7777407"/>
            <a:ext cx="2575142" cy="2509593"/>
          </a:xfrm>
          <a:custGeom>
            <a:avLst/>
            <a:gdLst/>
            <a:ahLst/>
            <a:cxnLst/>
            <a:rect r="r" b="b" t="t" l="l"/>
            <a:pathLst>
              <a:path h="2509593" w="2575142">
                <a:moveTo>
                  <a:pt x="0" y="0"/>
                </a:moveTo>
                <a:lnTo>
                  <a:pt x="2575142" y="0"/>
                </a:lnTo>
                <a:lnTo>
                  <a:pt x="2575142" y="2509593"/>
                </a:lnTo>
                <a:lnTo>
                  <a:pt x="0" y="25095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 rot="-2700000">
            <a:off x="12045168" y="8737424"/>
            <a:ext cx="7735067" cy="111892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8" id="18"/>
          <p:cNvSpPr/>
          <p:nvPr/>
        </p:nvSpPr>
        <p:spPr>
          <a:xfrm rot="-2700000">
            <a:off x="11502308" y="7771678"/>
            <a:ext cx="100584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9" id="19"/>
          <p:cNvSpPr/>
          <p:nvPr/>
        </p:nvSpPr>
        <p:spPr>
          <a:xfrm rot="-2700000">
            <a:off x="10098272" y="9279755"/>
            <a:ext cx="100584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20" id="20"/>
          <p:cNvSpPr txBox="true"/>
          <p:nvPr/>
        </p:nvSpPr>
        <p:spPr>
          <a:xfrm rot="0">
            <a:off x="3343421" y="4775643"/>
            <a:ext cx="1255235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JetBrains Mono Bold"/>
              </a:rPr>
              <a:t>Image Processing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1" t="0" r="-319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00596"/>
            <a:ext cx="18288000" cy="2735580"/>
          </a:xfrm>
          <a:custGeom>
            <a:avLst/>
            <a:gdLst/>
            <a:ahLst/>
            <a:cxnLst/>
            <a:rect r="r" b="b" t="t" l="l"/>
            <a:pathLst>
              <a:path h="2735580" w="18288000">
                <a:moveTo>
                  <a:pt x="0" y="0"/>
                </a:moveTo>
                <a:lnTo>
                  <a:pt x="18288000" y="0"/>
                </a:lnTo>
                <a:lnTo>
                  <a:pt x="18288000" y="2735580"/>
                </a:lnTo>
                <a:lnTo>
                  <a:pt x="0" y="2735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75" t="-337" r="0" b="-33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4958149"/>
            <a:ext cx="18288000" cy="2849880"/>
          </a:xfrm>
          <a:custGeom>
            <a:avLst/>
            <a:gdLst/>
            <a:ahLst/>
            <a:cxnLst/>
            <a:rect r="r" b="b" t="t" l="l"/>
            <a:pathLst>
              <a:path h="2849880" w="18288000">
                <a:moveTo>
                  <a:pt x="0" y="0"/>
                </a:moveTo>
                <a:lnTo>
                  <a:pt x="18288000" y="0"/>
                </a:lnTo>
                <a:lnTo>
                  <a:pt x="18288000" y="2849880"/>
                </a:lnTo>
                <a:lnTo>
                  <a:pt x="0" y="2849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63204"/>
            <a:ext cx="16225966" cy="245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JetBrains Mono Bold"/>
              </a:rPr>
              <a:t>În cadrul unui VGA driver, este adesea necesar să se includă un delay la sfârșitul citirii unei linii și a întregii matrice pentru a asigura sincronizarea corectă a semnalului video și a evita artefacte sau probleme de afișare.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7305049"/>
            <a:ext cx="18288000" cy="121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JetBrains Mono Bold"/>
              </a:rPr>
              <a:t>Sincronizare verticală și orizontală: Un delay este necesar pentru a permite controlului corect al sincronizării verticale și orizontale.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8762057"/>
            <a:ext cx="18288000" cy="121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JetBrains Mono Bold"/>
              </a:rPr>
              <a:t>HSYNC -&gt; are loc la fiecare parcurgere a unei linii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JetBrains Mono Bold"/>
              </a:rPr>
              <a:t>VSYNC -&gt; are loc la finalul parcurgerii matricei de pixeli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</a:blip>
          <a:srcRect l="0" t="0" r="0" b="0"/>
          <a:stretch>
            <a:fillRect/>
          </a:stretch>
        </p:blipFill>
        <p:spPr>
          <a:xfrm flipH="false" flipV="false" rot="0">
            <a:off x="8001000" y="0"/>
            <a:ext cx="10287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</a:blip>
          <a:srcRect l="0" t="0" r="0" b="0"/>
          <a:stretch>
            <a:fillRect/>
          </a:stretch>
        </p:blipFill>
        <p:spPr>
          <a:xfrm flipH="false" flipV="false" rot="-10800000">
            <a:off x="-2068501" y="0"/>
            <a:ext cx="10287000" cy="1028700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-2700000">
            <a:off x="14415659" y="9178407"/>
            <a:ext cx="5687283" cy="159786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7927533"/>
            <a:ext cx="1756492" cy="2359467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-2700000">
            <a:off x="8921692" y="11958109"/>
            <a:ext cx="100584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7" id="7"/>
          <p:cNvSpPr/>
          <p:nvPr/>
        </p:nvSpPr>
        <p:spPr>
          <a:xfrm rot="-2700000">
            <a:off x="14456296" y="6246899"/>
            <a:ext cx="100584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3240405" y="5801317"/>
            <a:ext cx="9292666" cy="138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JetBrains Mono Bold"/>
              </a:rPr>
              <a:t>Imaginea este salvată în urma conversiei în BRAM (Block RAM)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5400000">
            <a:off x="11992589" y="3991589"/>
            <a:ext cx="4309391" cy="8281431"/>
          </a:xfrm>
          <a:custGeom>
            <a:avLst/>
            <a:gdLst/>
            <a:ahLst/>
            <a:cxnLst/>
            <a:rect r="r" b="b" t="t" l="l"/>
            <a:pathLst>
              <a:path h="8281431" w="4309391">
                <a:moveTo>
                  <a:pt x="0" y="0"/>
                </a:moveTo>
                <a:lnTo>
                  <a:pt x="4309391" y="0"/>
                </a:lnTo>
                <a:lnTo>
                  <a:pt x="4309391" y="8281431"/>
                </a:lnTo>
                <a:lnTo>
                  <a:pt x="0" y="8281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-4071724" y="3808980"/>
            <a:ext cx="11121109" cy="3503149"/>
          </a:xfrm>
          <a:custGeom>
            <a:avLst/>
            <a:gdLst/>
            <a:ahLst/>
            <a:cxnLst/>
            <a:rect r="r" b="b" t="t" l="l"/>
            <a:pathLst>
              <a:path h="3503149" w="11121109">
                <a:moveTo>
                  <a:pt x="0" y="0"/>
                </a:moveTo>
                <a:lnTo>
                  <a:pt x="11121109" y="0"/>
                </a:lnTo>
                <a:lnTo>
                  <a:pt x="11121109" y="3503149"/>
                </a:lnTo>
                <a:lnTo>
                  <a:pt x="0" y="35031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47285" y="0"/>
            <a:ext cx="4144945" cy="4114800"/>
          </a:xfrm>
          <a:custGeom>
            <a:avLst/>
            <a:gdLst/>
            <a:ahLst/>
            <a:cxnLst/>
            <a:rect r="r" b="b" t="t" l="l"/>
            <a:pathLst>
              <a:path h="4114800" w="4144945">
                <a:moveTo>
                  <a:pt x="0" y="0"/>
                </a:moveTo>
                <a:lnTo>
                  <a:pt x="4144945" y="0"/>
                </a:lnTo>
                <a:lnTo>
                  <a:pt x="41449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43874" y="314720"/>
            <a:ext cx="3200251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JetBrains Mono Bold"/>
              </a:rPr>
              <a:t>TESTING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76051" y="2170607"/>
            <a:ext cx="13030585" cy="2793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JetBrains Mono Bold"/>
              </a:rPr>
              <a:t>Pentru testarea conversiei de imagini vor fi folosite funcții din Matlab de conversie a imaginii test (JPG / PNG) în format COE (fișier coeficient)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</a:blip>
          <a:srcRect l="0" t="0" r="0" b="0"/>
          <a:stretch>
            <a:fillRect/>
          </a:stretch>
        </p:blipFill>
        <p:spPr>
          <a:xfrm flipH="false" flipV="false" rot="0">
            <a:off x="8001000" y="0"/>
            <a:ext cx="10287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</a:blip>
          <a:srcRect l="0" t="0" r="0" b="0"/>
          <a:stretch>
            <a:fillRect/>
          </a:stretch>
        </p:blipFill>
        <p:spPr>
          <a:xfrm flipH="false" flipV="false" rot="-10800000">
            <a:off x="-2023412" y="0"/>
            <a:ext cx="10287000" cy="1028700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720577" y="744454"/>
            <a:ext cx="3364105" cy="2336524"/>
          </a:xfrm>
          <a:custGeom>
            <a:avLst/>
            <a:gdLst/>
            <a:ahLst/>
            <a:cxnLst/>
            <a:rect r="r" b="b" t="t" l="l"/>
            <a:pathLst>
              <a:path h="2336524" w="3364105">
                <a:moveTo>
                  <a:pt x="0" y="0"/>
                </a:moveTo>
                <a:lnTo>
                  <a:pt x="3364105" y="0"/>
                </a:lnTo>
                <a:lnTo>
                  <a:pt x="3364105" y="2336523"/>
                </a:lnTo>
                <a:lnTo>
                  <a:pt x="0" y="2336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05576" y="2842117"/>
            <a:ext cx="6796301" cy="351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JetBrains Mono Bold"/>
              </a:rPr>
              <a:t>Ciobanu Daria</a:t>
            </a:r>
          </a:p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JetBrains Mono Bold"/>
              </a:rPr>
              <a:t>Doca Andrei</a:t>
            </a:r>
          </a:p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JetBrains Mono Bold"/>
              </a:rPr>
              <a:t>Georgescu Cătălin</a:t>
            </a:r>
          </a:p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JetBrains Mono Bold"/>
              </a:rPr>
              <a:t>Hondola Paul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855388" y="6047449"/>
            <a:ext cx="3567036" cy="3482724"/>
          </a:xfrm>
          <a:custGeom>
            <a:avLst/>
            <a:gdLst/>
            <a:ahLst/>
            <a:cxnLst/>
            <a:rect r="r" b="b" t="t" l="l"/>
            <a:pathLst>
              <a:path h="3482724" w="3567036">
                <a:moveTo>
                  <a:pt x="0" y="0"/>
                </a:moveTo>
                <a:lnTo>
                  <a:pt x="3567036" y="0"/>
                </a:lnTo>
                <a:lnTo>
                  <a:pt x="3567036" y="3482724"/>
                </a:lnTo>
                <a:lnTo>
                  <a:pt x="0" y="348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-2700000">
            <a:off x="10073968" y="7190811"/>
            <a:ext cx="100584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8" id="8"/>
          <p:cNvSpPr/>
          <p:nvPr/>
        </p:nvSpPr>
        <p:spPr>
          <a:xfrm rot="-2700000">
            <a:off x="9889562" y="6920010"/>
            <a:ext cx="100584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034767" y="1502412"/>
            <a:ext cx="515935" cy="410304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-2700000">
            <a:off x="15371110" y="9097933"/>
            <a:ext cx="3368557" cy="11779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1" id="11"/>
          <p:cNvSpPr/>
          <p:nvPr/>
        </p:nvSpPr>
        <p:spPr>
          <a:xfrm rot="-2700000">
            <a:off x="-1732161" y="2048143"/>
            <a:ext cx="7735067" cy="111892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2" id="12"/>
          <p:cNvSpPr/>
          <p:nvPr/>
        </p:nvSpPr>
        <p:spPr>
          <a:xfrm rot="-2700000">
            <a:off x="-2287317" y="1790231"/>
            <a:ext cx="100584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312275" y="924356"/>
            <a:ext cx="1756492" cy="2359467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0">
            <a:off x="4779405" y="-31139"/>
            <a:ext cx="29900" cy="10420580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4620633" y="8789501"/>
            <a:ext cx="339946" cy="270346"/>
          </a:xfrm>
          <a:prstGeom prst="rect">
            <a:avLst/>
          </a:prstGeom>
        </p:spPr>
      </p:pic>
      <p:sp>
        <p:nvSpPr>
          <p:cNvPr name="AutoShape 16" id="16"/>
          <p:cNvSpPr/>
          <p:nvPr/>
        </p:nvSpPr>
        <p:spPr>
          <a:xfrm rot="0">
            <a:off x="12901249" y="-133580"/>
            <a:ext cx="29900" cy="10420580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2742478" y="8687059"/>
            <a:ext cx="339946" cy="27034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5043304" y="2790745"/>
            <a:ext cx="994165" cy="1001475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5043304" y="3716787"/>
            <a:ext cx="994165" cy="1001475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5043304" y="4642829"/>
            <a:ext cx="994165" cy="1001475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5034767" y="5498815"/>
            <a:ext cx="994165" cy="1001475"/>
          </a:xfrm>
          <a:prstGeom prst="rect">
            <a:avLst/>
          </a:prstGeom>
        </p:spPr>
      </p:pic>
      <p:sp>
        <p:nvSpPr>
          <p:cNvPr name="Freeform 22" id="22"/>
          <p:cNvSpPr/>
          <p:nvPr/>
        </p:nvSpPr>
        <p:spPr>
          <a:xfrm flipH="false" flipV="false" rot="0">
            <a:off x="0" y="7676785"/>
            <a:ext cx="4640383" cy="2610215"/>
          </a:xfrm>
          <a:custGeom>
            <a:avLst/>
            <a:gdLst/>
            <a:ahLst/>
            <a:cxnLst/>
            <a:rect r="r" b="b" t="t" l="l"/>
            <a:pathLst>
              <a:path h="2610215" w="4640383">
                <a:moveTo>
                  <a:pt x="0" y="0"/>
                </a:moveTo>
                <a:lnTo>
                  <a:pt x="4640383" y="0"/>
                </a:lnTo>
                <a:lnTo>
                  <a:pt x="4640383" y="2610215"/>
                </a:lnTo>
                <a:lnTo>
                  <a:pt x="0" y="26102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5307481" y="-133580"/>
            <a:ext cx="2980519" cy="2853847"/>
          </a:xfrm>
          <a:custGeom>
            <a:avLst/>
            <a:gdLst/>
            <a:ahLst/>
            <a:cxnLst/>
            <a:rect r="r" b="b" t="t" l="l"/>
            <a:pathLst>
              <a:path h="2853847" w="2980519">
                <a:moveTo>
                  <a:pt x="0" y="0"/>
                </a:moveTo>
                <a:lnTo>
                  <a:pt x="2980519" y="0"/>
                </a:lnTo>
                <a:lnTo>
                  <a:pt x="2980519" y="2853847"/>
                </a:lnTo>
                <a:lnTo>
                  <a:pt x="0" y="28538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000862" y="1349229"/>
            <a:ext cx="6286277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JetBrains Mono Bold"/>
              </a:rPr>
              <a:t>ECHIPA NOASTRĂ: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677187" y="6819998"/>
            <a:ext cx="2933626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JetBrains Mono Bold"/>
              </a:rPr>
              <a:t>TUTORE: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325189" y="8132747"/>
            <a:ext cx="563762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JetBrains Mono Bold"/>
              </a:rPr>
              <a:t>Prof. Dr. Ing. Boncalo Oana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275196" y="3015620"/>
            <a:ext cx="530380" cy="485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768">
                <a:solidFill>
                  <a:srgbClr val="191919"/>
                </a:solidFill>
                <a:latin typeface="Squada One Bold"/>
              </a:rPr>
              <a:t>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275196" y="3941662"/>
            <a:ext cx="530380" cy="485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768">
                <a:solidFill>
                  <a:srgbClr val="191919"/>
                </a:solidFill>
                <a:latin typeface="Squada One Bold"/>
              </a:rPr>
              <a:t>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275196" y="4867704"/>
            <a:ext cx="530380" cy="485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768">
                <a:solidFill>
                  <a:srgbClr val="191919"/>
                </a:solidFill>
                <a:latin typeface="Squada One Bold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266659" y="5723690"/>
            <a:ext cx="530380" cy="485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768">
                <a:solidFill>
                  <a:srgbClr val="191919"/>
                </a:solidFill>
                <a:latin typeface="Squada One Bold"/>
              </a:rPr>
              <a:t>4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7951221">
            <a:off x="-2937573" y="-1276285"/>
            <a:ext cx="8551626" cy="5344766"/>
          </a:xfrm>
          <a:custGeom>
            <a:avLst/>
            <a:gdLst/>
            <a:ahLst/>
            <a:cxnLst/>
            <a:rect r="r" b="b" t="t" l="l"/>
            <a:pathLst>
              <a:path h="5344766" w="8551626">
                <a:moveTo>
                  <a:pt x="0" y="0"/>
                </a:moveTo>
                <a:lnTo>
                  <a:pt x="8551626" y="0"/>
                </a:lnTo>
                <a:lnTo>
                  <a:pt x="8551626" y="5344766"/>
                </a:lnTo>
                <a:lnTo>
                  <a:pt x="0" y="53447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</a:blip>
          <a:srcRect l="0" t="0" r="0" b="0"/>
          <a:stretch>
            <a:fillRect/>
          </a:stretch>
        </p:blipFill>
        <p:spPr>
          <a:xfrm flipH="false" flipV="false" rot="0">
            <a:off x="7906440" y="-18912"/>
            <a:ext cx="10287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</a:blip>
          <a:srcRect l="0" t="0" r="0" b="0"/>
          <a:stretch>
            <a:fillRect/>
          </a:stretch>
        </p:blipFill>
        <p:spPr>
          <a:xfrm flipH="false" flipV="false" rot="-10800000">
            <a:off x="-2163062" y="-18912"/>
            <a:ext cx="10287000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10696" y="2806666"/>
            <a:ext cx="4724028" cy="6493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JetBrains Mono Bold"/>
              </a:rPr>
              <a:t>Ciobanu Daria -&gt;</a:t>
            </a:r>
          </a:p>
          <a:p>
            <a:pPr algn="r">
              <a:lnSpc>
                <a:spcPts val="4340"/>
              </a:lnSpc>
            </a:pPr>
          </a:p>
          <a:p>
            <a:pPr algn="r">
              <a:lnSpc>
                <a:spcPts val="4340"/>
              </a:lnSpc>
            </a:pPr>
          </a:p>
          <a:p>
            <a:pPr algn="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JetBrains Mono Bold"/>
              </a:rPr>
              <a:t>Doca Andrei -&gt;</a:t>
            </a:r>
          </a:p>
          <a:p>
            <a:pPr algn="r">
              <a:lnSpc>
                <a:spcPts val="4340"/>
              </a:lnSpc>
            </a:pPr>
          </a:p>
          <a:p>
            <a:pPr algn="r">
              <a:lnSpc>
                <a:spcPts val="4340"/>
              </a:lnSpc>
            </a:pPr>
          </a:p>
          <a:p>
            <a:pPr algn="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JetBrains Mono Bold"/>
              </a:rPr>
              <a:t>Georgescu Cătălin -&gt;</a:t>
            </a:r>
          </a:p>
          <a:p>
            <a:pPr algn="r">
              <a:lnSpc>
                <a:spcPts val="4340"/>
              </a:lnSpc>
            </a:pPr>
          </a:p>
          <a:p>
            <a:pPr algn="r">
              <a:lnSpc>
                <a:spcPts val="4340"/>
              </a:lnSpc>
            </a:pPr>
          </a:p>
          <a:p>
            <a:pPr algn="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JetBrains Mono Bold"/>
              </a:rPr>
              <a:t>Hondola Paul -&gt;</a:t>
            </a:r>
          </a:p>
          <a:p>
            <a:pPr algn="r">
              <a:lnSpc>
                <a:spcPts val="4340"/>
              </a:lnSpc>
            </a:pPr>
          </a:p>
          <a:p>
            <a:pPr algn="r" marL="0" indent="0" lvl="0">
              <a:lnSpc>
                <a:spcPts val="434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0792" y="172699"/>
            <a:ext cx="2757166" cy="2691118"/>
          </a:xfrm>
          <a:custGeom>
            <a:avLst/>
            <a:gdLst/>
            <a:ahLst/>
            <a:cxnLst/>
            <a:rect r="r" b="b" t="t" l="l"/>
            <a:pathLst>
              <a:path h="2691118" w="2757166">
                <a:moveTo>
                  <a:pt x="0" y="0"/>
                </a:moveTo>
                <a:lnTo>
                  <a:pt x="2757166" y="0"/>
                </a:lnTo>
                <a:lnTo>
                  <a:pt x="2757166" y="2691117"/>
                </a:lnTo>
                <a:lnTo>
                  <a:pt x="0" y="2691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14164" y="2764791"/>
            <a:ext cx="12779276" cy="6493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JetBrains Mono Bold"/>
              </a:rPr>
              <a:t>Designer prezentări, research pentru algoritmii necesari conversiilor, implementarea conversiei foto, </a:t>
            </a:r>
          </a:p>
          <a:p>
            <a:pPr>
              <a:lnSpc>
                <a:spcPts val="4340"/>
              </a:lnSpc>
            </a:pPr>
          </a:p>
          <a:p>
            <a:pPr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JetBrains Mono Bold"/>
              </a:rPr>
              <a:t>Documentație FPGA utilizat și design HDL</a:t>
            </a:r>
          </a:p>
          <a:p>
            <a:pPr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JetBrains Mono Bold"/>
              </a:rPr>
              <a:t>Research pentru conectarea camerei la placa folosita</a:t>
            </a:r>
          </a:p>
          <a:p>
            <a:pPr>
              <a:lnSpc>
                <a:spcPts val="4340"/>
              </a:lnSpc>
            </a:pPr>
          </a:p>
          <a:p>
            <a:pPr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JetBrains Mono Bold"/>
              </a:rPr>
              <a:t>Implementare citirii de date (imagine 640x480p) prin intermediul unei camere OV7670 în Verilog</a:t>
            </a:r>
          </a:p>
          <a:p>
            <a:pPr>
              <a:lnSpc>
                <a:spcPts val="4340"/>
              </a:lnSpc>
            </a:pPr>
          </a:p>
          <a:p>
            <a:pPr marL="0" indent="0" lvl="0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JetBrains Mono Bold"/>
              </a:rPr>
              <a:t>Setup al Organizației comune pentru repo-ul de GitHub și GitKraken, designer prezentări, implementare a algoritmilor conversiilor foto și testbench-urilor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34724" y="753549"/>
            <a:ext cx="6659538" cy="76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FFFFFF"/>
                </a:solidFill>
                <a:latin typeface="JetBrains Mono Bold"/>
              </a:rPr>
              <a:t>TASK-URILE NOASTRE:</a:t>
            </a:r>
          </a:p>
        </p:txBody>
      </p:sp>
      <p:sp>
        <p:nvSpPr>
          <p:cNvPr name="AutoShape 8" id="8"/>
          <p:cNvSpPr/>
          <p:nvPr/>
        </p:nvSpPr>
        <p:spPr>
          <a:xfrm rot="-2700000">
            <a:off x="-2619429" y="1462311"/>
            <a:ext cx="7735067" cy="111892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9" id="9"/>
          <p:cNvSpPr/>
          <p:nvPr/>
        </p:nvSpPr>
        <p:spPr>
          <a:xfrm rot="-2700000">
            <a:off x="-3174585" y="1204399"/>
            <a:ext cx="100584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10" id="10"/>
          <p:cNvSpPr/>
          <p:nvPr/>
        </p:nvSpPr>
        <p:spPr>
          <a:xfrm flipH="false" flipV="false" rot="-9361013">
            <a:off x="11508704" y="-1083809"/>
            <a:ext cx="8551626" cy="5344766"/>
          </a:xfrm>
          <a:custGeom>
            <a:avLst/>
            <a:gdLst/>
            <a:ahLst/>
            <a:cxnLst/>
            <a:rect r="r" b="b" t="t" l="l"/>
            <a:pathLst>
              <a:path h="5344766" w="8551626">
                <a:moveTo>
                  <a:pt x="0" y="0"/>
                </a:moveTo>
                <a:lnTo>
                  <a:pt x="8551626" y="0"/>
                </a:lnTo>
                <a:lnTo>
                  <a:pt x="8551626" y="5344766"/>
                </a:lnTo>
                <a:lnTo>
                  <a:pt x="0" y="53447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187017">
            <a:off x="-2359161" y="7844003"/>
            <a:ext cx="7757071" cy="4848169"/>
          </a:xfrm>
          <a:custGeom>
            <a:avLst/>
            <a:gdLst/>
            <a:ahLst/>
            <a:cxnLst/>
            <a:rect r="r" b="b" t="t" l="l"/>
            <a:pathLst>
              <a:path h="4848169" w="7757071">
                <a:moveTo>
                  <a:pt x="0" y="0"/>
                </a:moveTo>
                <a:lnTo>
                  <a:pt x="7757071" y="0"/>
                </a:lnTo>
                <a:lnTo>
                  <a:pt x="7757071" y="4848170"/>
                </a:lnTo>
                <a:lnTo>
                  <a:pt x="0" y="48481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</a:blip>
          <a:srcRect l="0" t="0" r="0" b="0"/>
          <a:stretch>
            <a:fillRect/>
          </a:stretch>
        </p:blipFill>
        <p:spPr>
          <a:xfrm flipH="false" flipV="false" rot="0">
            <a:off x="8001000" y="0"/>
            <a:ext cx="10287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660035" y="8198121"/>
            <a:ext cx="967930" cy="824957"/>
            <a:chOff x="0" y="0"/>
            <a:chExt cx="1290574" cy="1099943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290574" cy="1099943"/>
            </a:xfrm>
            <a:prstGeom prst="rect">
              <a:avLst/>
            </a:prstGeom>
            <a:solidFill>
              <a:srgbClr val="191919"/>
            </a:solidFill>
          </p:spPr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35863" y="0"/>
              <a:ext cx="818847" cy="1099943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alphaModFix amt="19999"/>
          </a:blip>
          <a:srcRect l="0" t="0" r="0" b="0"/>
          <a:stretch>
            <a:fillRect/>
          </a:stretch>
        </p:blipFill>
        <p:spPr>
          <a:xfrm flipH="false" flipV="false" rot="-10800000">
            <a:off x="-2068501" y="0"/>
            <a:ext cx="10287000" cy="10287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3210327" y="1532503"/>
            <a:ext cx="12095109" cy="6934200"/>
            <a:chOff x="0" y="0"/>
            <a:chExt cx="34718722" cy="199044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718721" cy="19904456"/>
            </a:xfrm>
            <a:custGeom>
              <a:avLst/>
              <a:gdLst/>
              <a:ahLst/>
              <a:cxnLst/>
              <a:rect r="r" b="b" t="t" l="l"/>
              <a:pathLst>
                <a:path h="19904456" w="34718721">
                  <a:moveTo>
                    <a:pt x="0" y="0"/>
                  </a:moveTo>
                  <a:lnTo>
                    <a:pt x="0" y="19904456"/>
                  </a:lnTo>
                  <a:lnTo>
                    <a:pt x="34718721" y="19904456"/>
                  </a:lnTo>
                  <a:lnTo>
                    <a:pt x="34718721" y="0"/>
                  </a:lnTo>
                  <a:lnTo>
                    <a:pt x="0" y="0"/>
                  </a:lnTo>
                  <a:close/>
                  <a:moveTo>
                    <a:pt x="34657760" y="19843496"/>
                  </a:moveTo>
                  <a:lnTo>
                    <a:pt x="59690" y="19843496"/>
                  </a:lnTo>
                  <a:lnTo>
                    <a:pt x="59690" y="59690"/>
                  </a:lnTo>
                  <a:lnTo>
                    <a:pt x="34657760" y="59690"/>
                  </a:lnTo>
                  <a:lnTo>
                    <a:pt x="34657760" y="198434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660035" y="1263921"/>
            <a:ext cx="967930" cy="824957"/>
            <a:chOff x="0" y="0"/>
            <a:chExt cx="1290574" cy="1099943"/>
          </a:xfrm>
        </p:grpSpPr>
        <p:sp>
          <p:nvSpPr>
            <p:cNvPr name="AutoShape 10" id="10"/>
            <p:cNvSpPr/>
            <p:nvPr/>
          </p:nvSpPr>
          <p:spPr>
            <a:xfrm rot="0">
              <a:off x="0" y="0"/>
              <a:ext cx="1290574" cy="1099943"/>
            </a:xfrm>
            <a:prstGeom prst="rect">
              <a:avLst/>
            </a:prstGeom>
            <a:solidFill>
              <a:srgbClr val="191919"/>
            </a:solidFill>
          </p:spPr>
        </p: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35863" y="0"/>
              <a:ext cx="818847" cy="1099943"/>
            </a:xfrm>
            <a:prstGeom prst="rect">
              <a:avLst/>
            </a:prstGeom>
          </p:spPr>
        </p:pic>
      </p:grpSp>
      <p:sp>
        <p:nvSpPr>
          <p:cNvPr name="Freeform 12" id="12"/>
          <p:cNvSpPr/>
          <p:nvPr/>
        </p:nvSpPr>
        <p:spPr>
          <a:xfrm flipH="false" flipV="false" rot="0">
            <a:off x="14407916" y="7195959"/>
            <a:ext cx="3555720" cy="2829282"/>
          </a:xfrm>
          <a:custGeom>
            <a:avLst/>
            <a:gdLst/>
            <a:ahLst/>
            <a:cxnLst/>
            <a:rect r="r" b="b" t="t" l="l"/>
            <a:pathLst>
              <a:path h="2829282" w="3555720">
                <a:moveTo>
                  <a:pt x="0" y="0"/>
                </a:moveTo>
                <a:lnTo>
                  <a:pt x="3555719" y="0"/>
                </a:lnTo>
                <a:lnTo>
                  <a:pt x="3555719" y="2829282"/>
                </a:lnTo>
                <a:lnTo>
                  <a:pt x="0" y="282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rot="-2700000">
            <a:off x="14415659" y="9178407"/>
            <a:ext cx="5687283" cy="159786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4" id="14"/>
          <p:cNvSpPr/>
          <p:nvPr/>
        </p:nvSpPr>
        <p:spPr>
          <a:xfrm rot="-2700000">
            <a:off x="-1814941" y="947408"/>
            <a:ext cx="5687283" cy="162584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600952" y="-151033"/>
            <a:ext cx="1756492" cy="2359467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7927533"/>
            <a:ext cx="1756492" cy="2359467"/>
          </a:xfrm>
          <a:prstGeom prst="rect">
            <a:avLst/>
          </a:prstGeom>
        </p:spPr>
      </p:pic>
      <p:sp>
        <p:nvSpPr>
          <p:cNvPr name="AutoShape 17" id="17"/>
          <p:cNvSpPr/>
          <p:nvPr/>
        </p:nvSpPr>
        <p:spPr>
          <a:xfrm rot="-2700000">
            <a:off x="-6767802" y="4527242"/>
            <a:ext cx="100584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8" id="18"/>
          <p:cNvSpPr/>
          <p:nvPr/>
        </p:nvSpPr>
        <p:spPr>
          <a:xfrm rot="-2700000">
            <a:off x="-1233198" y="-1183967"/>
            <a:ext cx="100584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9" id="19"/>
          <p:cNvSpPr/>
          <p:nvPr/>
        </p:nvSpPr>
        <p:spPr>
          <a:xfrm rot="-2700000">
            <a:off x="8921692" y="11958109"/>
            <a:ext cx="100584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20" id="20"/>
          <p:cNvSpPr/>
          <p:nvPr/>
        </p:nvSpPr>
        <p:spPr>
          <a:xfrm rot="-2700000">
            <a:off x="14456296" y="6246899"/>
            <a:ext cx="100584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21" id="21"/>
          <p:cNvSpPr txBox="true"/>
          <p:nvPr/>
        </p:nvSpPr>
        <p:spPr>
          <a:xfrm rot="0">
            <a:off x="3692948" y="3932324"/>
            <a:ext cx="993417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JetBrains Mono Bold"/>
              </a:rPr>
              <a:t>FPGA: Xilinx Nexys-4 Artix-7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0391343" y="-151033"/>
            <a:ext cx="7260387" cy="5893014"/>
          </a:xfrm>
          <a:custGeom>
            <a:avLst/>
            <a:gdLst/>
            <a:ahLst/>
            <a:cxnLst/>
            <a:rect r="r" b="b" t="t" l="l"/>
            <a:pathLst>
              <a:path h="5893014" w="7260387">
                <a:moveTo>
                  <a:pt x="0" y="0"/>
                </a:moveTo>
                <a:lnTo>
                  <a:pt x="7260387" y="0"/>
                </a:lnTo>
                <a:lnTo>
                  <a:pt x="7260387" y="5893014"/>
                </a:lnTo>
                <a:lnTo>
                  <a:pt x="0" y="5893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99132" y="528601"/>
            <a:ext cx="6701868" cy="2867203"/>
          </a:xfrm>
          <a:custGeom>
            <a:avLst/>
            <a:gdLst/>
            <a:ahLst/>
            <a:cxnLst/>
            <a:rect r="r" b="b" t="t" l="l"/>
            <a:pathLst>
              <a:path h="2867203" w="6701868">
                <a:moveTo>
                  <a:pt x="0" y="0"/>
                </a:moveTo>
                <a:lnTo>
                  <a:pt x="6701868" y="0"/>
                </a:lnTo>
                <a:lnTo>
                  <a:pt x="6701868" y="2867203"/>
                </a:lnTo>
                <a:lnTo>
                  <a:pt x="0" y="28672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46421" y="6054628"/>
            <a:ext cx="5277246" cy="2968451"/>
          </a:xfrm>
          <a:custGeom>
            <a:avLst/>
            <a:gdLst/>
            <a:ahLst/>
            <a:cxnLst/>
            <a:rect r="r" b="b" t="t" l="l"/>
            <a:pathLst>
              <a:path h="2968451" w="5277246">
                <a:moveTo>
                  <a:pt x="0" y="0"/>
                </a:moveTo>
                <a:lnTo>
                  <a:pt x="5277246" y="0"/>
                </a:lnTo>
                <a:lnTo>
                  <a:pt x="5277246" y="2968451"/>
                </a:lnTo>
                <a:lnTo>
                  <a:pt x="0" y="29684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8888" r="0" b="-38888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8096287" y="2459179"/>
            <a:ext cx="2095426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JetBrains Mono Bold"/>
              </a:rPr>
              <a:t>Setup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714584" y="5837324"/>
            <a:ext cx="6858833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JetBrains Mono Bold"/>
              </a:rPr>
              <a:t>IDE: Vivado ML 2022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105140" y="6767334"/>
            <a:ext cx="607772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JetBrains Mono Bold"/>
              </a:rPr>
              <a:t>Language: Verilog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770251" y="4894349"/>
            <a:ext cx="497526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JetBrains Mono Bold"/>
              </a:rPr>
              <a:t>Camera: OV7670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</a:blip>
          <a:srcRect l="0" t="0" r="0" b="0"/>
          <a:stretch>
            <a:fillRect/>
          </a:stretch>
        </p:blipFill>
        <p:spPr>
          <a:xfrm flipH="false" flipV="false" rot="0">
            <a:off x="8001000" y="0"/>
            <a:ext cx="10287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</a:blip>
          <a:srcRect l="0" t="0" r="0" b="0"/>
          <a:stretch>
            <a:fillRect/>
          </a:stretch>
        </p:blipFill>
        <p:spPr>
          <a:xfrm flipH="false" flipV="false" rot="-10800000">
            <a:off x="-2068501" y="0"/>
            <a:ext cx="10287000" cy="1028700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-2700000">
            <a:off x="14415659" y="9178407"/>
            <a:ext cx="5687283" cy="159786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5" id="5"/>
          <p:cNvSpPr/>
          <p:nvPr/>
        </p:nvSpPr>
        <p:spPr>
          <a:xfrm rot="-2700000">
            <a:off x="-1814941" y="947408"/>
            <a:ext cx="5687283" cy="162584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600952" y="-151033"/>
            <a:ext cx="1756492" cy="235946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7927533"/>
            <a:ext cx="1756492" cy="2359467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-2700000">
            <a:off x="-6767802" y="4527242"/>
            <a:ext cx="100584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9" id="9"/>
          <p:cNvSpPr/>
          <p:nvPr/>
        </p:nvSpPr>
        <p:spPr>
          <a:xfrm rot="-2700000">
            <a:off x="-1233198" y="-1183967"/>
            <a:ext cx="100584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0" id="10"/>
          <p:cNvSpPr/>
          <p:nvPr/>
        </p:nvSpPr>
        <p:spPr>
          <a:xfrm rot="-2700000">
            <a:off x="8921692" y="11958109"/>
            <a:ext cx="100584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1" id="11"/>
          <p:cNvSpPr/>
          <p:nvPr/>
        </p:nvSpPr>
        <p:spPr>
          <a:xfrm rot="-2700000">
            <a:off x="14456296" y="6246899"/>
            <a:ext cx="100584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12" id="12"/>
          <p:cNvSpPr txBox="true"/>
          <p:nvPr/>
        </p:nvSpPr>
        <p:spPr>
          <a:xfrm rot="0">
            <a:off x="6101830" y="1031535"/>
            <a:ext cx="608434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39"/>
              </a:lnSpc>
              <a:spcBef>
                <a:spcPct val="0"/>
              </a:spcBef>
            </a:pPr>
            <a:r>
              <a:rPr lang="en-US" sz="5599">
                <a:solidFill>
                  <a:srgbClr val="FFFFFF"/>
                </a:solidFill>
                <a:latin typeface="JetBrains Mono Bold"/>
              </a:rPr>
              <a:t>TASK-UL NOSTRU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615913"/>
            <a:ext cx="15601037" cy="556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JetBrains Mono Bold"/>
              </a:rPr>
              <a:t>Conectarea unei camere OV7670 la FPGA</a:t>
            </a:r>
          </a:p>
          <a:p>
            <a:pPr algn="ctr">
              <a:lnSpc>
                <a:spcPts val="6299"/>
              </a:lnSpc>
            </a:pPr>
          </a:p>
          <a:p>
            <a:pPr algn="ctr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JetBrains Mono Bold"/>
              </a:rPr>
              <a:t>Proiectarea imaginii pe un monitor</a:t>
            </a: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JetBrains Mono Bold"/>
              </a:rPr>
              <a:t> conectat cu un cablu VGA la FPGA</a:t>
            </a:r>
          </a:p>
          <a:p>
            <a:pPr algn="ctr">
              <a:lnSpc>
                <a:spcPts val="6299"/>
              </a:lnSpc>
            </a:pPr>
          </a:p>
          <a:p>
            <a:pPr algn="ctr" marL="971550" indent="-485775" lvl="1">
              <a:lnSpc>
                <a:spcPts val="6299"/>
              </a:lnSpc>
              <a:spcBef>
                <a:spcPct val="0"/>
              </a:spcBef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JetBrains Mono Bold"/>
              </a:rPr>
              <a:t>Selectarea operației de procesare a imaginii prin switch-uri on-board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10187017">
            <a:off x="-2689155" y="6618598"/>
            <a:ext cx="7963740" cy="4977337"/>
          </a:xfrm>
          <a:custGeom>
            <a:avLst/>
            <a:gdLst/>
            <a:ahLst/>
            <a:cxnLst/>
            <a:rect r="r" b="b" t="t" l="l"/>
            <a:pathLst>
              <a:path h="4977337" w="7963740">
                <a:moveTo>
                  <a:pt x="0" y="0"/>
                </a:moveTo>
                <a:lnTo>
                  <a:pt x="7963740" y="0"/>
                </a:lnTo>
                <a:lnTo>
                  <a:pt x="7963740" y="4977337"/>
                </a:lnTo>
                <a:lnTo>
                  <a:pt x="0" y="4977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187017">
            <a:off x="11201024" y="-1763375"/>
            <a:ext cx="7757071" cy="4848169"/>
          </a:xfrm>
          <a:custGeom>
            <a:avLst/>
            <a:gdLst/>
            <a:ahLst/>
            <a:cxnLst/>
            <a:rect r="r" b="b" t="t" l="l"/>
            <a:pathLst>
              <a:path h="4848169" w="7757071">
                <a:moveTo>
                  <a:pt x="0" y="0"/>
                </a:moveTo>
                <a:lnTo>
                  <a:pt x="7757071" y="0"/>
                </a:lnTo>
                <a:lnTo>
                  <a:pt x="7757071" y="4848169"/>
                </a:lnTo>
                <a:lnTo>
                  <a:pt x="0" y="4848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7" t="0" r="-109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55257"/>
            <a:ext cx="4507669" cy="2804948"/>
          </a:xfrm>
          <a:custGeom>
            <a:avLst/>
            <a:gdLst/>
            <a:ahLst/>
            <a:cxnLst/>
            <a:rect r="r" b="b" t="t" l="l"/>
            <a:pathLst>
              <a:path h="2804948" w="4507669">
                <a:moveTo>
                  <a:pt x="0" y="0"/>
                </a:moveTo>
                <a:lnTo>
                  <a:pt x="4507669" y="0"/>
                </a:lnTo>
                <a:lnTo>
                  <a:pt x="4507669" y="2804947"/>
                </a:lnTo>
                <a:lnTo>
                  <a:pt x="0" y="2804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8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59847" y="1028700"/>
            <a:ext cx="5628153" cy="2367934"/>
          </a:xfrm>
          <a:custGeom>
            <a:avLst/>
            <a:gdLst/>
            <a:ahLst/>
            <a:cxnLst/>
            <a:rect r="r" b="b" t="t" l="l"/>
            <a:pathLst>
              <a:path h="2367934" w="5628153">
                <a:moveTo>
                  <a:pt x="0" y="0"/>
                </a:moveTo>
                <a:lnTo>
                  <a:pt x="5628153" y="0"/>
                </a:lnTo>
                <a:lnTo>
                  <a:pt x="5628153" y="2367934"/>
                </a:lnTo>
                <a:lnTo>
                  <a:pt x="0" y="2367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921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</a:blip>
          <a:srcRect l="0" t="0" r="0" b="0"/>
          <a:stretch>
            <a:fillRect/>
          </a:stretch>
        </p:blipFill>
        <p:spPr>
          <a:xfrm flipH="false" flipV="false" rot="0">
            <a:off x="8001000" y="0"/>
            <a:ext cx="10287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</a:blip>
          <a:srcRect l="0" t="0" r="0" b="0"/>
          <a:stretch>
            <a:fillRect/>
          </a:stretch>
        </p:blipFill>
        <p:spPr>
          <a:xfrm flipH="false" flipV="false" rot="-10800000">
            <a:off x="-2068501" y="0"/>
            <a:ext cx="10287000" cy="1028700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-2700000">
            <a:off x="14415659" y="9178407"/>
            <a:ext cx="5687283" cy="159786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5" id="5"/>
          <p:cNvSpPr/>
          <p:nvPr/>
        </p:nvSpPr>
        <p:spPr>
          <a:xfrm rot="-2700000">
            <a:off x="-1814941" y="947408"/>
            <a:ext cx="5687283" cy="162584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600952" y="-151033"/>
            <a:ext cx="1756492" cy="235946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7927533"/>
            <a:ext cx="1756492" cy="2359467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-2700000">
            <a:off x="-6767802" y="4527242"/>
            <a:ext cx="100584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9" id="9"/>
          <p:cNvSpPr/>
          <p:nvPr/>
        </p:nvSpPr>
        <p:spPr>
          <a:xfrm rot="-2700000">
            <a:off x="-1233198" y="-1183967"/>
            <a:ext cx="100584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0" id="10"/>
          <p:cNvSpPr/>
          <p:nvPr/>
        </p:nvSpPr>
        <p:spPr>
          <a:xfrm rot="-2700000">
            <a:off x="8921692" y="11958109"/>
            <a:ext cx="100584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1" id="11"/>
          <p:cNvSpPr/>
          <p:nvPr/>
        </p:nvSpPr>
        <p:spPr>
          <a:xfrm rot="-2700000">
            <a:off x="14456296" y="6246899"/>
            <a:ext cx="100584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12" id="12"/>
          <p:cNvSpPr/>
          <p:nvPr/>
        </p:nvSpPr>
        <p:spPr>
          <a:xfrm flipH="false" flipV="false" rot="-10678558">
            <a:off x="-2520683" y="7894680"/>
            <a:ext cx="7963740" cy="4977337"/>
          </a:xfrm>
          <a:custGeom>
            <a:avLst/>
            <a:gdLst/>
            <a:ahLst/>
            <a:cxnLst/>
            <a:rect r="r" b="b" t="t" l="l"/>
            <a:pathLst>
              <a:path h="4977337" w="7963740">
                <a:moveTo>
                  <a:pt x="0" y="0"/>
                </a:moveTo>
                <a:lnTo>
                  <a:pt x="7963739" y="0"/>
                </a:lnTo>
                <a:lnTo>
                  <a:pt x="7963739" y="4977337"/>
                </a:lnTo>
                <a:lnTo>
                  <a:pt x="0" y="4977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187017">
            <a:off x="12363403" y="-965651"/>
            <a:ext cx="7757071" cy="4848169"/>
          </a:xfrm>
          <a:custGeom>
            <a:avLst/>
            <a:gdLst/>
            <a:ahLst/>
            <a:cxnLst/>
            <a:rect r="r" b="b" t="t" l="l"/>
            <a:pathLst>
              <a:path h="4848169" w="7757071">
                <a:moveTo>
                  <a:pt x="0" y="0"/>
                </a:moveTo>
                <a:lnTo>
                  <a:pt x="7757071" y="0"/>
                </a:lnTo>
                <a:lnTo>
                  <a:pt x="7757071" y="4848169"/>
                </a:lnTo>
                <a:lnTo>
                  <a:pt x="0" y="4848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104547" y="3925111"/>
            <a:ext cx="9433997" cy="3830487"/>
          </a:xfrm>
          <a:custGeom>
            <a:avLst/>
            <a:gdLst/>
            <a:ahLst/>
            <a:cxnLst/>
            <a:rect r="r" b="b" t="t" l="l"/>
            <a:pathLst>
              <a:path h="3830487" w="9433997">
                <a:moveTo>
                  <a:pt x="0" y="0"/>
                </a:moveTo>
                <a:lnTo>
                  <a:pt x="9433997" y="0"/>
                </a:lnTo>
                <a:lnTo>
                  <a:pt x="9433997" y="3830487"/>
                </a:lnTo>
                <a:lnTo>
                  <a:pt x="0" y="3830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727219" y="3458999"/>
            <a:ext cx="304785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JetBrains Mono Bold"/>
              </a:rPr>
              <a:t>JA/JB PMOD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24186" y="3458999"/>
            <a:ext cx="274305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JetBrains Mono Bold"/>
              </a:rPr>
              <a:t>PMOD PINS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364264" y="587954"/>
            <a:ext cx="7474811" cy="4208319"/>
          </a:xfrm>
          <a:custGeom>
            <a:avLst/>
            <a:gdLst/>
            <a:ahLst/>
            <a:cxnLst/>
            <a:rect r="r" b="b" t="t" l="l"/>
            <a:pathLst>
              <a:path h="4208319" w="7474811">
                <a:moveTo>
                  <a:pt x="0" y="0"/>
                </a:moveTo>
                <a:lnTo>
                  <a:pt x="7474811" y="0"/>
                </a:lnTo>
                <a:lnTo>
                  <a:pt x="7474811" y="4208318"/>
                </a:lnTo>
                <a:lnTo>
                  <a:pt x="0" y="42083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009361" y="1572655"/>
            <a:ext cx="8800728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JetBrains Mono Bold"/>
              </a:rPr>
              <a:t>Conexiunea la cameră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232941" y="6741186"/>
            <a:ext cx="6403951" cy="3324273"/>
          </a:xfrm>
          <a:custGeom>
            <a:avLst/>
            <a:gdLst/>
            <a:ahLst/>
            <a:cxnLst/>
            <a:rect r="r" b="b" t="t" l="l"/>
            <a:pathLst>
              <a:path h="3324273" w="6403951">
                <a:moveTo>
                  <a:pt x="0" y="0"/>
                </a:moveTo>
                <a:lnTo>
                  <a:pt x="6403951" y="0"/>
                </a:lnTo>
                <a:lnTo>
                  <a:pt x="6403951" y="3324273"/>
                </a:lnTo>
                <a:lnTo>
                  <a:pt x="0" y="33242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61045" y="5531989"/>
            <a:ext cx="7543502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JetBrains Mono Bold"/>
              </a:rPr>
              <a:t>Conexiunea la VGA 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8975" y="0"/>
            <a:ext cx="16634561" cy="10287000"/>
          </a:xfrm>
          <a:custGeom>
            <a:avLst/>
            <a:gdLst/>
            <a:ahLst/>
            <a:cxnLst/>
            <a:rect r="r" b="b" t="t" l="l"/>
            <a:pathLst>
              <a:path h="10287000" w="16634561">
                <a:moveTo>
                  <a:pt x="0" y="0"/>
                </a:moveTo>
                <a:lnTo>
                  <a:pt x="16634561" y="0"/>
                </a:lnTo>
                <a:lnTo>
                  <a:pt x="166345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879611"/>
            <a:ext cx="9408300" cy="3407389"/>
          </a:xfrm>
          <a:custGeom>
            <a:avLst/>
            <a:gdLst/>
            <a:ahLst/>
            <a:cxnLst/>
            <a:rect r="r" b="b" t="t" l="l"/>
            <a:pathLst>
              <a:path h="3407389" w="9408300">
                <a:moveTo>
                  <a:pt x="0" y="0"/>
                </a:moveTo>
                <a:lnTo>
                  <a:pt x="9408300" y="0"/>
                </a:lnTo>
                <a:lnTo>
                  <a:pt x="9408300" y="3407389"/>
                </a:lnTo>
                <a:lnTo>
                  <a:pt x="0" y="34073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17689" y="3336900"/>
            <a:ext cx="8062784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JetBrains Mono Bold"/>
              </a:rPr>
              <a:t>TIMING-UL PENTRU </a:t>
            </a:r>
            <a:r>
              <a:rPr lang="en-US" sz="5000">
                <a:solidFill>
                  <a:srgbClr val="000000"/>
                </a:solidFill>
                <a:latin typeface="JetBrains Mono Bold"/>
              </a:rPr>
              <a:t>TRANSMISIA DE DATE</a:t>
            </a:r>
          </a:p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JetBrains Mono Bold"/>
              </a:rPr>
              <a:t>HSYNC / VSYNC + DELAY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692680"/>
            <a:ext cx="10089048" cy="2699476"/>
          </a:xfrm>
          <a:custGeom>
            <a:avLst/>
            <a:gdLst/>
            <a:ahLst/>
            <a:cxnLst/>
            <a:rect r="r" b="b" t="t" l="l"/>
            <a:pathLst>
              <a:path h="2699476" w="10089048">
                <a:moveTo>
                  <a:pt x="0" y="0"/>
                </a:moveTo>
                <a:lnTo>
                  <a:pt x="10089048" y="0"/>
                </a:lnTo>
                <a:lnTo>
                  <a:pt x="10089048" y="2699475"/>
                </a:lnTo>
                <a:lnTo>
                  <a:pt x="0" y="2699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6042419" cy="7817188"/>
          </a:xfrm>
          <a:custGeom>
            <a:avLst/>
            <a:gdLst/>
            <a:ahLst/>
            <a:cxnLst/>
            <a:rect r="r" b="b" t="t" l="l"/>
            <a:pathLst>
              <a:path h="7817188" w="6042419">
                <a:moveTo>
                  <a:pt x="0" y="0"/>
                </a:moveTo>
                <a:lnTo>
                  <a:pt x="6042419" y="0"/>
                </a:lnTo>
                <a:lnTo>
                  <a:pt x="6042419" y="7817188"/>
                </a:lnTo>
                <a:lnTo>
                  <a:pt x="0" y="7817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42419" y="0"/>
            <a:ext cx="10572570" cy="7692680"/>
          </a:xfrm>
          <a:custGeom>
            <a:avLst/>
            <a:gdLst/>
            <a:ahLst/>
            <a:cxnLst/>
            <a:rect r="r" b="b" t="t" l="l"/>
            <a:pathLst>
              <a:path h="7692680" w="10572570">
                <a:moveTo>
                  <a:pt x="0" y="0"/>
                </a:moveTo>
                <a:lnTo>
                  <a:pt x="10572570" y="0"/>
                </a:lnTo>
                <a:lnTo>
                  <a:pt x="10572570" y="7692680"/>
                </a:lnTo>
                <a:lnTo>
                  <a:pt x="0" y="7692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04262" y="7750513"/>
            <a:ext cx="6755038" cy="245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JetBrains Mono Bold"/>
              </a:rPr>
              <a:t>Parcurgerea se realizează ca la o matrice normală, un contor pe orizontală, unul pe verticală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DAGCYcX1Y0c</dc:identifier>
  <dcterms:modified xsi:type="dcterms:W3CDTF">2011-08-01T06:04:30Z</dcterms:modified>
  <cp:revision>1</cp:revision>
  <dc:title>FPGA Image Processing</dc:title>
</cp:coreProperties>
</file>